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7f40323f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e7f40323f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1208bf259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1208bf25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208bf259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208bf259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1208bf259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1208bf259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1208bf259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1208bf259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1208bf259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1208bf259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12130ff59a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12130ff59a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120b0c9b3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120b0c9b3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120b0c9b3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120b0c9b3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120b0c9b3c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120b0c9b3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2130ff59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2130ff59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2130ff59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12130ff59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11cdace7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11cdace7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12097fb3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12097fb3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12097fb30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12097fb30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12097fb30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12097fb30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12097fb30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12097fb30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120b0c9b3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120b0c9b3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12097fb30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12097fb30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7f40323f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e7f40323f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12097fb30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12097fb30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12097fb30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12097fb30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12130ff59a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12130ff59a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12130ff59a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12130ff59a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12130ff59a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12130ff59a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12097fb30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12097fb30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120b0c9b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120b0c9b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12130ff59a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12130ff59a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12130ff59a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12130ff59a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12130ff59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12130ff59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e7f40323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e7f40323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e7f40323f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e7f40323f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2.jpg"/><Relationship Id="rId4" Type="http://schemas.openxmlformats.org/officeDocument/2006/relationships/image" Target="../media/image40.jpg"/><Relationship Id="rId5" Type="http://schemas.openxmlformats.org/officeDocument/2006/relationships/image" Target="../media/image4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Relationship Id="rId4" Type="http://schemas.openxmlformats.org/officeDocument/2006/relationships/image" Target="../media/image29.png"/><Relationship Id="rId5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445850"/>
            <a:ext cx="8520600" cy="225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Primera Guerra Mundial y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Por: Dr. Héctor Rivera Tirado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072000" y="495475"/>
            <a:ext cx="3000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Borinqueños marchemos adelante,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 hasta Francia tenemos que llegar,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Dando vivas al pueblo americano,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 su emblema de paz y libertad.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Poco a poco, sin nada de alboroto,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Hasta cuando tengamos que pelear,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Demostremos que nuestras bayonetas,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teutones tendrán que derribar...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Adiós Borinquen, tierra querida,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Voy a Francia a defender,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 libertad, tu porvenir,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tu honor combatiré,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Hasta vencer o allí morir.</a:t>
            </a:r>
            <a:endParaRPr/>
          </a:p>
        </p:txBody>
      </p:sp>
      <p:sp>
        <p:nvSpPr>
          <p:cNvPr id="60" name="Google Shape;60;p14"/>
          <p:cNvSpPr txBox="1"/>
          <p:nvPr/>
        </p:nvSpPr>
        <p:spPr>
          <a:xfrm>
            <a:off x="5733350" y="3829375"/>
            <a:ext cx="31065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Canción del Campamento Las Casas, </a:t>
            </a:r>
            <a:r>
              <a:rPr i="1" lang="en" sz="1200">
                <a:solidFill>
                  <a:schemeClr val="dk2"/>
                </a:solidFill>
              </a:rPr>
              <a:t>La Primera  Guerra Mundial en las Antillas, 2021</a:t>
            </a:r>
            <a:endParaRPr i="1"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Oriente Medio </a:t>
            </a:r>
            <a:endParaRPr/>
          </a:p>
        </p:txBody>
      </p:sp>
      <p:pic>
        <p:nvPicPr>
          <p:cNvPr id="66" name="Google Shape;66;p15" title="MPK1-426_Sykes_Picot_Agreement_Map_signed_8_May_191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25" y="445025"/>
            <a:ext cx="4370975" cy="42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7318475" y="4438100"/>
            <a:ext cx="18255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wikipedia.com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Revolución rusa</a:t>
            </a:r>
            <a:endParaRPr/>
          </a:p>
        </p:txBody>
      </p:sp>
      <p:pic>
        <p:nvPicPr>
          <p:cNvPr id="73" name="Google Shape;73;p16" title="Trotsky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700" y="1017725"/>
            <a:ext cx="580459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1910450" y="4732025"/>
            <a:ext cx="60105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 noviembre 1917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arte luego de la Primera Guerra Mundial</a:t>
            </a:r>
            <a:endParaRPr/>
          </a:p>
        </p:txBody>
      </p:sp>
      <p:pic>
        <p:nvPicPr>
          <p:cNvPr id="80" name="Google Shape;80;p17" title="DSC_0075.JPG"/>
          <p:cNvPicPr preferRelativeResize="0"/>
          <p:nvPr/>
        </p:nvPicPr>
        <p:blipFill rotWithShape="1">
          <a:blip r:embed="rId3">
            <a:alphaModFix/>
          </a:blip>
          <a:srcRect b="0" l="0" r="0" t="12064"/>
          <a:stretch/>
        </p:blipFill>
        <p:spPr>
          <a:xfrm>
            <a:off x="311700" y="1322600"/>
            <a:ext cx="2379926" cy="335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DSC_0194.JPG"/>
          <p:cNvPicPr preferRelativeResize="0"/>
          <p:nvPr/>
        </p:nvPicPr>
        <p:blipFill rotWithShape="1">
          <a:blip r:embed="rId4">
            <a:alphaModFix/>
          </a:blip>
          <a:srcRect b="13703" l="28746" r="11189" t="7450"/>
          <a:stretch/>
        </p:blipFill>
        <p:spPr>
          <a:xfrm>
            <a:off x="3115500" y="1322600"/>
            <a:ext cx="3453476" cy="301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DSC_0171.JPG"/>
          <p:cNvPicPr preferRelativeResize="0"/>
          <p:nvPr/>
        </p:nvPicPr>
        <p:blipFill rotWithShape="1">
          <a:blip r:embed="rId5">
            <a:alphaModFix/>
          </a:blip>
          <a:srcRect b="19393" l="0" r="7019" t="4462"/>
          <a:stretch/>
        </p:blipFill>
        <p:spPr>
          <a:xfrm>
            <a:off x="6721375" y="1322612"/>
            <a:ext cx="2110925" cy="260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Guerra en la prensa del país</a:t>
            </a:r>
            <a:endParaRPr/>
          </a:p>
        </p:txBody>
      </p:sp>
      <p:pic>
        <p:nvPicPr>
          <p:cNvPr id="88" name="Google Shape;88;p18" title="asesinato archiduque boletin mercantil 29 de juli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16875"/>
            <a:ext cx="2225025" cy="37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 title="Screenshot 2024-06-19 09232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1749" y="1017713"/>
            <a:ext cx="1775828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 rotWithShape="1">
          <a:blip r:embed="rId5">
            <a:alphaModFix/>
          </a:blip>
          <a:srcRect b="6428" l="5002" r="3034" t="0"/>
          <a:stretch/>
        </p:blipFill>
        <p:spPr>
          <a:xfrm>
            <a:off x="5302600" y="1017725"/>
            <a:ext cx="2971051" cy="357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caso del Odenwalde (1915)</a:t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0200" y="1017725"/>
            <a:ext cx="2809759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2012" y="152400"/>
            <a:ext cx="383996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un principio…</a:t>
            </a:r>
            <a:endParaRPr/>
          </a:p>
        </p:txBody>
      </p:sp>
      <p:pic>
        <p:nvPicPr>
          <p:cNvPr id="107" name="Google Shape;107;p21" title="31 oct 1914 cerebre capt alem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4575" y="1017725"/>
            <a:ext cx="3115360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6118725" y="4105350"/>
            <a:ext cx="2650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Ilustrado, 1915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7500" y="152400"/>
            <a:ext cx="392900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573" y="597725"/>
            <a:ext cx="3990077" cy="342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/>
          <p:cNvSpPr txBox="1"/>
          <p:nvPr/>
        </p:nvSpPr>
        <p:spPr>
          <a:xfrm>
            <a:off x="6205225" y="3767200"/>
            <a:ext cx="25797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La Democracia, 1915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29714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/>
        </p:nvSpPr>
        <p:spPr>
          <a:xfrm>
            <a:off x="4624425" y="4341300"/>
            <a:ext cx="28863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Ilustrado, 1914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0" r="29883" t="0"/>
          <a:stretch/>
        </p:blipFill>
        <p:spPr>
          <a:xfrm>
            <a:off x="684225" y="367400"/>
            <a:ext cx="3837950" cy="464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 rotWithShape="1">
          <a:blip r:embed="rId4">
            <a:alphaModFix/>
          </a:blip>
          <a:srcRect b="46085" l="0" r="46689" t="0"/>
          <a:stretch/>
        </p:blipFill>
        <p:spPr>
          <a:xfrm>
            <a:off x="4776825" y="367400"/>
            <a:ext cx="3643874" cy="31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Campamento Las Casas (Santurce)</a:t>
            </a:r>
            <a:endParaRPr/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225" y="1017725"/>
            <a:ext cx="587930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6496225" y="3853700"/>
            <a:ext cx="2493000" cy="6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222222"/>
                </a:solidFill>
                <a:highlight>
                  <a:srgbClr val="FFFFFF"/>
                </a:highlight>
              </a:rPr>
              <a:t>© Copyright 2018. University of Puerto Rico, Río Piedras Campus, School of Architecture Library, All Rights Reserved.</a:t>
            </a:r>
            <a:endParaRPr sz="105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82500" y="441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mujeres en la guerra </a:t>
            </a:r>
            <a:endParaRPr/>
          </a:p>
        </p:txBody>
      </p:sp>
      <p:pic>
        <p:nvPicPr>
          <p:cNvPr id="144" name="Google Shape;144;p27" title="Screenshot 2024-06-19 09575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00" y="1140750"/>
            <a:ext cx="4828975" cy="34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7" title="Regimiento de Puerto Rico hacia Panama 1917.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7675" y="1111350"/>
            <a:ext cx="2937588" cy="387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 txBox="1"/>
          <p:nvPr/>
        </p:nvSpPr>
        <p:spPr>
          <a:xfrm>
            <a:off x="705400" y="4614450"/>
            <a:ext cx="42324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 ,1917 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mujeres en la Guerra </a:t>
            </a:r>
            <a:endParaRPr/>
          </a:p>
        </p:txBody>
      </p:sp>
      <p:pic>
        <p:nvPicPr>
          <p:cNvPr id="152" name="Google Shape;152;p28" title="national el aguil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2500" y="1017725"/>
            <a:ext cx="3038084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8"/>
          <p:cNvSpPr txBox="1"/>
          <p:nvPr/>
        </p:nvSpPr>
        <p:spPr>
          <a:xfrm>
            <a:off x="5848900" y="4232375"/>
            <a:ext cx="216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El águila de Puerto Rico, 1918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Guayabas para la guerra </a:t>
            </a:r>
            <a:endParaRPr/>
          </a:p>
        </p:txBody>
      </p:sp>
      <p:pic>
        <p:nvPicPr>
          <p:cNvPr id="159" name="Google Shape;159;p29" title="pasta de guayaba 19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5975" y="1140725"/>
            <a:ext cx="5864151" cy="360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9"/>
          <p:cNvSpPr txBox="1"/>
          <p:nvPr/>
        </p:nvSpPr>
        <p:spPr>
          <a:xfrm>
            <a:off x="2748100" y="4732025"/>
            <a:ext cx="45117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Ilustrado, 1917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</a:t>
            </a:r>
            <a:r>
              <a:rPr lang="en"/>
              <a:t>empréstitos</a:t>
            </a:r>
            <a:r>
              <a:rPr lang="en"/>
              <a:t> para la Guerra </a:t>
            </a:r>
            <a:endParaRPr/>
          </a:p>
        </p:txBody>
      </p:sp>
      <p:pic>
        <p:nvPicPr>
          <p:cNvPr id="166" name="Google Shape;16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825" y="1017725"/>
            <a:ext cx="6677376" cy="32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Reclutamiento</a:t>
            </a:r>
            <a:endParaRPr/>
          </a:p>
        </p:txBody>
      </p:sp>
      <p:sp>
        <p:nvSpPr>
          <p:cNvPr id="172" name="Google Shape;172;p31"/>
          <p:cNvSpPr txBox="1"/>
          <p:nvPr/>
        </p:nvSpPr>
        <p:spPr>
          <a:xfrm>
            <a:off x="1761700" y="1620125"/>
            <a:ext cx="786600" cy="23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3" name="Google Shape;173;p31"/>
          <p:cNvPicPr preferRelativeResize="0"/>
          <p:nvPr/>
        </p:nvPicPr>
        <p:blipFill rotWithShape="1">
          <a:blip r:embed="rId3">
            <a:alphaModFix/>
          </a:blip>
          <a:srcRect b="26268" l="32551" r="52397" t="11777"/>
          <a:stretch/>
        </p:blipFill>
        <p:spPr>
          <a:xfrm>
            <a:off x="2689725" y="683050"/>
            <a:ext cx="1352724" cy="42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975" y="683050"/>
            <a:ext cx="1958996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1"/>
          <p:cNvSpPr txBox="1"/>
          <p:nvPr/>
        </p:nvSpPr>
        <p:spPr>
          <a:xfrm>
            <a:off x="6991700" y="2980700"/>
            <a:ext cx="21522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El águila de Puerto Rico, 1917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2" title="reclutamiento 1917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50722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4922" y="152400"/>
            <a:ext cx="5036078" cy="3963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2"/>
          <p:cNvSpPr txBox="1"/>
          <p:nvPr/>
        </p:nvSpPr>
        <p:spPr>
          <a:xfrm>
            <a:off x="4427825" y="4246950"/>
            <a:ext cx="20919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2"/>
                </a:solidFill>
              </a:rPr>
              <a:t>Puerto Rico Ilustrado , 1917</a:t>
            </a:r>
            <a:endParaRPr b="1"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400" y="152400"/>
            <a:ext cx="520399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3"/>
          <p:cNvSpPr txBox="1"/>
          <p:nvPr/>
        </p:nvSpPr>
        <p:spPr>
          <a:xfrm>
            <a:off x="6236700" y="3822225"/>
            <a:ext cx="27213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Puerto Rico Ilustrado, 1917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Campamento Henry (Cayey)</a:t>
            </a:r>
            <a:endParaRPr/>
          </a:p>
        </p:txBody>
      </p:sp>
      <p:pic>
        <p:nvPicPr>
          <p:cNvPr id="194" name="Google Shape;194;p34" title="soldados puertorriquenos sept 19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5000" y="1017725"/>
            <a:ext cx="4014000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5" title="campamento cayey 4 19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212" y="440200"/>
            <a:ext cx="3493576" cy="454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Panamá </a:t>
            </a:r>
            <a:endParaRPr/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2929564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2228" y="1170114"/>
            <a:ext cx="5296875" cy="344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0050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5307" y="152400"/>
            <a:ext cx="407584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963" y="152400"/>
            <a:ext cx="3740071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Vapor Carolina </a:t>
            </a:r>
            <a:endParaRPr/>
          </a:p>
        </p:txBody>
      </p:sp>
      <p:pic>
        <p:nvPicPr>
          <p:cNvPr id="223" name="Google Shape;223;p39" title="vapor carolina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300" y="1184825"/>
            <a:ext cx="4998586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9"/>
          <p:cNvSpPr txBox="1"/>
          <p:nvPr/>
        </p:nvSpPr>
        <p:spPr>
          <a:xfrm>
            <a:off x="6510200" y="4247050"/>
            <a:ext cx="265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5" name="Google Shape;225;p39"/>
          <p:cNvSpPr txBox="1"/>
          <p:nvPr/>
        </p:nvSpPr>
        <p:spPr>
          <a:xfrm>
            <a:off x="6612800" y="3776800"/>
            <a:ext cx="2557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Del Llano, </a:t>
            </a:r>
            <a:r>
              <a:rPr lang="en" sz="1800">
                <a:solidFill>
                  <a:schemeClr val="dk2"/>
                </a:solidFill>
              </a:rPr>
              <a:t>Joaquin. </a:t>
            </a:r>
            <a:r>
              <a:rPr i="1" lang="en" sz="1800">
                <a:solidFill>
                  <a:schemeClr val="dk2"/>
                </a:solidFill>
              </a:rPr>
              <a:t>El hundimiento del vapor Carolina ,</a:t>
            </a:r>
            <a:r>
              <a:rPr lang="en" sz="1800">
                <a:solidFill>
                  <a:schemeClr val="dk2"/>
                </a:solidFill>
              </a:rPr>
              <a:t>1919</a:t>
            </a:r>
            <a:r>
              <a:rPr lang="en" sz="1800">
                <a:solidFill>
                  <a:schemeClr val="dk2"/>
                </a:solidFill>
              </a:rPr>
              <a:t>.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guerra en contra de los alemanes</a:t>
            </a:r>
            <a:endParaRPr/>
          </a:p>
        </p:txBody>
      </p:sp>
      <p:pic>
        <p:nvPicPr>
          <p:cNvPr id="231" name="Google Shape;23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300" y="1017725"/>
            <a:ext cx="5507939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0"/>
          <p:cNvSpPr txBox="1"/>
          <p:nvPr/>
        </p:nvSpPr>
        <p:spPr>
          <a:xfrm>
            <a:off x="7436025" y="3409400"/>
            <a:ext cx="139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3" name="Google Shape;233;p40"/>
          <p:cNvSpPr txBox="1"/>
          <p:nvPr/>
        </p:nvSpPr>
        <p:spPr>
          <a:xfrm>
            <a:off x="6304450" y="3174275"/>
            <a:ext cx="2748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Extracto carta del Lic. Alemañy. 1918  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38" y="152400"/>
            <a:ext cx="367017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950" y="152400"/>
            <a:ext cx="662410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525" y="215350"/>
            <a:ext cx="5665300" cy="45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3"/>
          <p:cNvSpPr txBox="1"/>
          <p:nvPr/>
        </p:nvSpPr>
        <p:spPr>
          <a:xfrm>
            <a:off x="6960250" y="3759325"/>
            <a:ext cx="17460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El Mundo, 1919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4"/>
          <p:cNvSpPr txBox="1"/>
          <p:nvPr>
            <p:ph type="title"/>
          </p:nvPr>
        </p:nvSpPr>
        <p:spPr>
          <a:xfrm>
            <a:off x="311700" y="476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Anuncios en la Guerra </a:t>
            </a:r>
            <a:endParaRPr/>
          </a:p>
        </p:txBody>
      </p:sp>
      <p:pic>
        <p:nvPicPr>
          <p:cNvPr id="255" name="Google Shape;25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8" y="1119900"/>
            <a:ext cx="3295576" cy="391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674" y="1201575"/>
            <a:ext cx="2853084" cy="37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5157" y="1201575"/>
            <a:ext cx="2226443" cy="311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0813" y="105200"/>
            <a:ext cx="2642368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5"/>
          <p:cNvSpPr txBox="1"/>
          <p:nvPr/>
        </p:nvSpPr>
        <p:spPr>
          <a:xfrm>
            <a:off x="5961425" y="3767175"/>
            <a:ext cx="29571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</a:rPr>
              <a:t>Boletín mercantil, 1919</a:t>
            </a:r>
            <a:endParaRPr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